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y="5143500" cx="9144000"/>
  <p:notesSz cx="6858000" cy="9144000"/>
  <p:embeddedFontLst>
    <p:embeddedFont>
      <p:font typeface="Average"/>
      <p:regular r:id="rId27"/>
    </p:embeddedFont>
    <p:embeddedFont>
      <p:font typeface="Oswald"/>
      <p:regular r:id="rId28"/>
      <p:bold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font" Target="fonts/Oswald-regular.fntdata"/><Relationship Id="rId27" Type="http://schemas.openxmlformats.org/officeDocument/2006/relationships/font" Target="fonts/Average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Oswald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4350278" y="2855377"/>
            <a:ext cx="443588" cy="105632"/>
            <a:chOff x="4137525" y="2915950"/>
            <a:chExt cx="869100" cy="207000"/>
          </a:xfrm>
        </p:grpSpPr>
        <p:sp>
          <p:nvSpPr>
            <p:cNvPr id="11" name="Shape 11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Shape 14"/>
          <p:cNvSpPr txBox="1"/>
          <p:nvPr>
            <p:ph type="ctrTitle"/>
          </p:nvPr>
        </p:nvSpPr>
        <p:spPr>
          <a:xfrm>
            <a:off x="671257" y="990800"/>
            <a:ext cx="7801500" cy="1730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7" name="Shape 2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1" name="Shape 4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2" name="Shape 42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3" name="Shape 43"/>
          <p:cNvSpPr txBox="1"/>
          <p:nvPr>
            <p:ph idx="1" type="subTitle"/>
          </p:nvPr>
        </p:nvSpPr>
        <p:spPr>
          <a:xfrm>
            <a:off x="265500" y="2845200"/>
            <a:ext cx="4045200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fr"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jpg"/><Relationship Id="rId4" Type="http://schemas.openxmlformats.org/officeDocument/2006/relationships/image" Target="../media/image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jpg"/><Relationship Id="rId4" Type="http://schemas.openxmlformats.org/officeDocument/2006/relationships/image" Target="../media/image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jpg"/><Relationship Id="rId4" Type="http://schemas.openxmlformats.org/officeDocument/2006/relationships/image" Target="../media/image7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jpg"/><Relationship Id="rId4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jpg"/><Relationship Id="rId4" Type="http://schemas.openxmlformats.org/officeDocument/2006/relationships/image" Target="../media/image7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jpg"/><Relationship Id="rId4" Type="http://schemas.openxmlformats.org/officeDocument/2006/relationships/image" Target="../media/image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jpg"/><Relationship Id="rId4" Type="http://schemas.openxmlformats.org/officeDocument/2006/relationships/image" Target="../media/image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jpg"/><Relationship Id="rId4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jpg"/><Relationship Id="rId4" Type="http://schemas.openxmlformats.org/officeDocument/2006/relationships/image" Target="../media/image1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.jpg"/><Relationship Id="rId4" Type="http://schemas.openxmlformats.org/officeDocument/2006/relationships/image" Target="../media/image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.jpg"/><Relationship Id="rId4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Relationship Id="rId4" Type="http://schemas.openxmlformats.org/officeDocument/2006/relationships/image" Target="../media/image4.jpg"/><Relationship Id="rId5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Relationship Id="rId4" Type="http://schemas.openxmlformats.org/officeDocument/2006/relationships/image" Target="../media/image4.jpg"/><Relationship Id="rId5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Relationship Id="rId4" Type="http://schemas.openxmlformats.org/officeDocument/2006/relationships/image" Target="../media/image4.jp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Shape 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61599" y="730275"/>
            <a:ext cx="6620798" cy="3682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/>
        </p:nvSpPr>
        <p:spPr>
          <a:xfrm>
            <a:off x="851700" y="616325"/>
            <a:ext cx="7440600" cy="4231800"/>
          </a:xfrm>
          <a:prstGeom prst="rect">
            <a:avLst/>
          </a:prstGeom>
          <a:noFill/>
          <a:ln cap="flat" cmpd="sng" w="38100">
            <a:solidFill>
              <a:srgbClr val="CC0066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6" name="Shape 116"/>
          <p:cNvSpPr txBox="1"/>
          <p:nvPr/>
        </p:nvSpPr>
        <p:spPr>
          <a:xfrm>
            <a:off x="2031150" y="1232225"/>
            <a:ext cx="50817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fr" sz="36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Cette information a été publiée sur le site Scienceinfo.fr,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fr" sz="36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décrivez ce site :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/>
        </p:nvSpPr>
        <p:spPr>
          <a:xfrm>
            <a:off x="851700" y="616325"/>
            <a:ext cx="7440600" cy="4231800"/>
          </a:xfrm>
          <a:prstGeom prst="rect">
            <a:avLst/>
          </a:prstGeom>
          <a:noFill/>
          <a:ln cap="flat" cmpd="sng" w="38100">
            <a:solidFill>
              <a:srgbClr val="CC0066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2" name="Shape 122"/>
          <p:cNvSpPr txBox="1"/>
          <p:nvPr/>
        </p:nvSpPr>
        <p:spPr>
          <a:xfrm>
            <a:off x="2031150" y="1232225"/>
            <a:ext cx="50817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fr" sz="36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Cette information a été publiée sur le site Scienceinfo.fr,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fr" sz="36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décrivez ce site :</a:t>
            </a:r>
          </a:p>
        </p:txBody>
      </p:sp>
      <p:pic>
        <p:nvPicPr>
          <p:cNvPr descr="screencapture-scienceinfo-fr-inondations-les-crocodiles-du-zoo-de-vincennes-sechappent-dans-les-egouts-de-paris-1498743496984.jpg" id="123" name="Shape 1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7287" y="12"/>
            <a:ext cx="7569423" cy="15349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/>
        </p:nvSpPr>
        <p:spPr>
          <a:xfrm>
            <a:off x="851700" y="616325"/>
            <a:ext cx="7440600" cy="4231800"/>
          </a:xfrm>
          <a:prstGeom prst="rect">
            <a:avLst/>
          </a:prstGeom>
          <a:noFill/>
          <a:ln cap="flat" cmpd="sng" w="38100">
            <a:solidFill>
              <a:srgbClr val="CC0066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9" name="Shape 129"/>
          <p:cNvSpPr txBox="1"/>
          <p:nvPr/>
        </p:nvSpPr>
        <p:spPr>
          <a:xfrm>
            <a:off x="2031150" y="1232225"/>
            <a:ext cx="50817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fr" sz="36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Cette information a été publiée sur le site Scienceinfo.fr,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fr" sz="36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décrivez ce site :</a:t>
            </a:r>
          </a:p>
        </p:txBody>
      </p:sp>
      <p:pic>
        <p:nvPicPr>
          <p:cNvPr descr="screencapture-scienceinfo-fr-inondations-les-crocodiles-du-zoo-de-vincennes-sechappent-dans-les-egouts-de-paris-1498743496984.jpg" id="130" name="Shape 1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7287" y="-5102887"/>
            <a:ext cx="7569423" cy="15349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/>
        </p:nvSpPr>
        <p:spPr>
          <a:xfrm>
            <a:off x="851700" y="616325"/>
            <a:ext cx="7440600" cy="4231800"/>
          </a:xfrm>
          <a:prstGeom prst="rect">
            <a:avLst/>
          </a:prstGeom>
          <a:noFill/>
          <a:ln cap="flat" cmpd="sng" w="38100">
            <a:solidFill>
              <a:srgbClr val="CC0066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6" name="Shape 136"/>
          <p:cNvSpPr txBox="1"/>
          <p:nvPr/>
        </p:nvSpPr>
        <p:spPr>
          <a:xfrm>
            <a:off x="2031150" y="1232225"/>
            <a:ext cx="50817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fr" sz="36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Cette information a été publiée sur le site Scienceinfo.fr,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fr" sz="36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décrivez ce site :</a:t>
            </a:r>
          </a:p>
        </p:txBody>
      </p:sp>
      <p:pic>
        <p:nvPicPr>
          <p:cNvPr descr="screencapture-scienceinfo-fr-inondations-les-crocodiles-du-zoo-de-vincennes-sechappent-dans-les-egouts-de-paris-1498743496984.jpg" id="137" name="Shape 1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7287" y="-9674887"/>
            <a:ext cx="7569423" cy="15349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/>
        </p:nvSpPr>
        <p:spPr>
          <a:xfrm>
            <a:off x="129475" y="1391825"/>
            <a:ext cx="4272600" cy="23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fr" sz="38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De quels sujets traite le site ScienceInfo.fr ?</a:t>
            </a:r>
          </a:p>
        </p:txBody>
      </p:sp>
      <p:pic>
        <p:nvPicPr>
          <p:cNvPr descr="screencapture-scienceinfo-fr-inondations-les-crocodiles-du-zoo-de-vincennes-sechappent-dans-les-egouts-de-paris-1498743496984.png" id="143" name="Shape 1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86050" y="0"/>
            <a:ext cx="4557949" cy="9242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/>
        </p:nvSpPr>
        <p:spPr>
          <a:xfrm>
            <a:off x="851700" y="616325"/>
            <a:ext cx="7440600" cy="4231800"/>
          </a:xfrm>
          <a:prstGeom prst="rect">
            <a:avLst/>
          </a:prstGeom>
          <a:noFill/>
          <a:ln cap="flat" cmpd="sng" w="38100">
            <a:solidFill>
              <a:srgbClr val="CC0066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9" name="Shape 149"/>
          <p:cNvSpPr txBox="1"/>
          <p:nvPr/>
        </p:nvSpPr>
        <p:spPr>
          <a:xfrm>
            <a:off x="2031150" y="1232225"/>
            <a:ext cx="50817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fr" sz="36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Lisez l’article :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/>
        </p:nvSpPr>
        <p:spPr>
          <a:xfrm>
            <a:off x="851700" y="616325"/>
            <a:ext cx="7440600" cy="4231800"/>
          </a:xfrm>
          <a:prstGeom prst="rect">
            <a:avLst/>
          </a:prstGeom>
          <a:noFill/>
          <a:ln cap="flat" cmpd="sng" w="38100">
            <a:solidFill>
              <a:srgbClr val="CC0066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5" name="Shape 155"/>
          <p:cNvSpPr txBox="1"/>
          <p:nvPr/>
        </p:nvSpPr>
        <p:spPr>
          <a:xfrm>
            <a:off x="2031150" y="1232225"/>
            <a:ext cx="50817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fr" sz="36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Cette information a été publiée sur le site Scienceinfo.fr,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fr" sz="36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décrivez ce site :</a:t>
            </a:r>
          </a:p>
        </p:txBody>
      </p:sp>
      <p:pic>
        <p:nvPicPr>
          <p:cNvPr descr="screencapture-scienceinfo-fr-inondations-les-crocodiles-du-zoo-de-vincennes-sechappent-dans-les-egouts-de-paris-1498743496984.jpg" id="156" name="Shape 1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7287" y="-5102887"/>
            <a:ext cx="7569423" cy="15349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/>
        </p:nvSpPr>
        <p:spPr>
          <a:xfrm>
            <a:off x="129475" y="1391825"/>
            <a:ext cx="4272600" cy="23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fr" sz="36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Que pensez-vous de cet article ?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fr" sz="36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Info ou intox ?</a:t>
            </a:r>
          </a:p>
        </p:txBody>
      </p:sp>
      <p:pic>
        <p:nvPicPr>
          <p:cNvPr descr="science-info-entier.png" id="162" name="Shape 162"/>
          <p:cNvPicPr preferRelativeResize="0"/>
          <p:nvPr/>
        </p:nvPicPr>
        <p:blipFill rotWithShape="1">
          <a:blip r:embed="rId4">
            <a:alphaModFix/>
          </a:blip>
          <a:srcRect b="61279" l="3901" r="34461" t="12172"/>
          <a:stretch/>
        </p:blipFill>
        <p:spPr>
          <a:xfrm>
            <a:off x="4547025" y="540750"/>
            <a:ext cx="4596975" cy="41521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/>
        </p:nvSpPr>
        <p:spPr>
          <a:xfrm>
            <a:off x="129475" y="1391825"/>
            <a:ext cx="4272600" cy="23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fr" sz="38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Cet article a été consulté 93 535 fois,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fr" sz="38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qu’en dites-vous ?</a:t>
            </a:r>
          </a:p>
        </p:txBody>
      </p:sp>
      <p:pic>
        <p:nvPicPr>
          <p:cNvPr descr="science-info-entier.png" id="168" name="Shape 168"/>
          <p:cNvPicPr preferRelativeResize="0"/>
          <p:nvPr/>
        </p:nvPicPr>
        <p:blipFill rotWithShape="1">
          <a:blip r:embed="rId4">
            <a:alphaModFix/>
          </a:blip>
          <a:srcRect b="62540" l="11842" r="48695" t="29787"/>
          <a:stretch/>
        </p:blipFill>
        <p:spPr>
          <a:xfrm>
            <a:off x="4692575" y="1552325"/>
            <a:ext cx="4272599" cy="17419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/>
        </p:nvSpPr>
        <p:spPr>
          <a:xfrm>
            <a:off x="129475" y="1391825"/>
            <a:ext cx="4272600" cy="23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fr" sz="38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Comment vérifier 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fr" sz="38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cette information  ?</a:t>
            </a:r>
          </a:p>
        </p:txBody>
      </p:sp>
      <p:pic>
        <p:nvPicPr>
          <p:cNvPr descr="screencapture-scienceinfo-fr-inondations-les-crocodiles-du-zoo-de-vincennes-sechappent-dans-les-egouts-de-paris-1498743496984.png" id="174" name="Shape 1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08525" y="0"/>
            <a:ext cx="7327075" cy="14857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/>
        </p:nvSpPr>
        <p:spPr>
          <a:xfrm>
            <a:off x="129475" y="1391825"/>
            <a:ext cx="4272600" cy="23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fr" sz="40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Commentez cette information partagée sur twitter :</a:t>
            </a:r>
          </a:p>
        </p:txBody>
      </p:sp>
      <p:pic>
        <p:nvPicPr>
          <p:cNvPr descr="1-crocodile-tweet.JPG" id="65" name="Shape 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51824" y="127750"/>
            <a:ext cx="4540624" cy="480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/>
        </p:nvSpPr>
        <p:spPr>
          <a:xfrm>
            <a:off x="129475" y="1391825"/>
            <a:ext cx="4272600" cy="23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fr" sz="38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Allons voir la rubrique "A propos" du site Science Info :</a:t>
            </a:r>
          </a:p>
        </p:txBody>
      </p:sp>
      <p:pic>
        <p:nvPicPr>
          <p:cNvPr descr="screencapture-scienceinfo-fr-inondations-les-crocodiles-du-zoo-de-vincennes-sechappent-dans-les-egouts-de-paris-1498743496984.png" id="180" name="Shape 180"/>
          <p:cNvPicPr preferRelativeResize="0"/>
          <p:nvPr/>
        </p:nvPicPr>
        <p:blipFill rotWithShape="1">
          <a:blip r:embed="rId4">
            <a:alphaModFix/>
          </a:blip>
          <a:srcRect b="89068" l="0" r="60862" t="0"/>
          <a:stretch/>
        </p:blipFill>
        <p:spPr>
          <a:xfrm>
            <a:off x="4799099" y="1391825"/>
            <a:ext cx="4179256" cy="2367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/>
        </p:nvSpPr>
        <p:spPr>
          <a:xfrm>
            <a:off x="851700" y="616325"/>
            <a:ext cx="7440600" cy="4231800"/>
          </a:xfrm>
          <a:prstGeom prst="rect">
            <a:avLst/>
          </a:prstGeom>
          <a:noFill/>
          <a:ln cap="flat" cmpd="sng" w="38100">
            <a:solidFill>
              <a:srgbClr val="CC0066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apropos.png" id="186" name="Shape 18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86312" y="743350"/>
            <a:ext cx="6771373" cy="397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/>
        </p:nvSpPr>
        <p:spPr>
          <a:xfrm>
            <a:off x="129475" y="1391825"/>
            <a:ext cx="4272600" cy="23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fr" sz="38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Pourquoi publient-ils de fausses informations ?</a:t>
            </a:r>
          </a:p>
        </p:txBody>
      </p:sp>
      <p:pic>
        <p:nvPicPr>
          <p:cNvPr descr="apropos.png" id="192" name="Shape 19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4724" y="1391824"/>
            <a:ext cx="4029389" cy="2366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/>
        </p:nvSpPr>
        <p:spPr>
          <a:xfrm>
            <a:off x="129475" y="1391825"/>
            <a:ext cx="4272600" cy="23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fr" sz="40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Commentez cette information partagée sur facebook :</a:t>
            </a:r>
          </a:p>
        </p:txBody>
      </p:sp>
      <p:pic>
        <p:nvPicPr>
          <p:cNvPr descr="2-crocodile-facebook.png" id="71" name="Shape 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90325" y="95575"/>
            <a:ext cx="4502124" cy="495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/>
        </p:nvSpPr>
        <p:spPr>
          <a:xfrm>
            <a:off x="129475" y="1391825"/>
            <a:ext cx="4272600" cy="23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fr" sz="40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Si vous voyez cette information sur un réseau social,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fr" sz="40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que faites-vous ?</a:t>
            </a:r>
          </a:p>
        </p:txBody>
      </p:sp>
      <p:pic>
        <p:nvPicPr>
          <p:cNvPr descr="2-crocodile-facebook.png" id="77" name="Shape 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90325" y="95575"/>
            <a:ext cx="4502124" cy="495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/>
        </p:nvSpPr>
        <p:spPr>
          <a:xfrm>
            <a:off x="129475" y="1391825"/>
            <a:ext cx="4272600" cy="23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fr" sz="40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Selon vous,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fr" sz="40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info ou intox ?</a:t>
            </a:r>
          </a:p>
        </p:txBody>
      </p:sp>
      <p:pic>
        <p:nvPicPr>
          <p:cNvPr descr="1-crocodile-tweet.JPG" id="83" name="Shape 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51824" y="127750"/>
            <a:ext cx="4540624" cy="480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/>
        </p:nvSpPr>
        <p:spPr>
          <a:xfrm>
            <a:off x="851700" y="616325"/>
            <a:ext cx="7440600" cy="4231800"/>
          </a:xfrm>
          <a:prstGeom prst="rect">
            <a:avLst/>
          </a:prstGeom>
          <a:noFill/>
          <a:ln cap="flat" cmpd="sng" w="38100">
            <a:solidFill>
              <a:srgbClr val="CC0066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9" name="Shape 89"/>
          <p:cNvSpPr txBox="1"/>
          <p:nvPr/>
        </p:nvSpPr>
        <p:spPr>
          <a:xfrm>
            <a:off x="2031150" y="1232225"/>
            <a:ext cx="50817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fr" sz="36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Comparez les deux posts :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129475" y="1391825"/>
            <a:ext cx="4272600" cy="23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fr" sz="40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Commentez cette information partagée sur twitter :</a:t>
            </a:r>
          </a:p>
        </p:txBody>
      </p:sp>
      <p:pic>
        <p:nvPicPr>
          <p:cNvPr descr="1-crocodile-tweet.JPG" id="95" name="Shape 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49" y="114300"/>
            <a:ext cx="4540624" cy="48090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-crocodile-facebook.png" id="96" name="Shape 9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21300" y="72999"/>
            <a:ext cx="4495799" cy="4945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/>
        </p:nvSpPr>
        <p:spPr>
          <a:xfrm>
            <a:off x="129475" y="1391825"/>
            <a:ext cx="4272600" cy="23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fr" sz="38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Pourquoi l'image et le titre sont-ils identiques ?</a:t>
            </a:r>
          </a:p>
        </p:txBody>
      </p:sp>
      <p:pic>
        <p:nvPicPr>
          <p:cNvPr descr="1-crocodile-tweet.JPG" id="102" name="Shape 10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66499" y="1216275"/>
            <a:ext cx="3386125" cy="35862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-crocodile-facebook.png" id="103" name="Shape 10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33250" y="690475"/>
            <a:ext cx="2880700" cy="3168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/>
        </p:nvSpPr>
        <p:spPr>
          <a:xfrm>
            <a:off x="129475" y="1391825"/>
            <a:ext cx="4272600" cy="23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fr" sz="3800">
                <a:solidFill>
                  <a:srgbClr val="FFCC33"/>
                </a:solidFill>
                <a:latin typeface="Oswald"/>
                <a:ea typeface="Oswald"/>
                <a:cs typeface="Oswald"/>
                <a:sym typeface="Oswald"/>
              </a:rPr>
              <a:t>De quel site provient cette information ?</a:t>
            </a:r>
          </a:p>
        </p:txBody>
      </p:sp>
      <p:pic>
        <p:nvPicPr>
          <p:cNvPr descr="1-crocodile-tweet.JPG" id="109" name="Shape 109"/>
          <p:cNvPicPr preferRelativeResize="0"/>
          <p:nvPr/>
        </p:nvPicPr>
        <p:blipFill rotWithShape="1">
          <a:blip r:embed="rId4">
            <a:alphaModFix/>
          </a:blip>
          <a:srcRect b="-3436" l="0" r="30006" t="73238"/>
          <a:stretch/>
        </p:blipFill>
        <p:spPr>
          <a:xfrm>
            <a:off x="4565475" y="672350"/>
            <a:ext cx="4533950" cy="207193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-crocodile-facebook.png" id="110" name="Shape 110"/>
          <p:cNvPicPr preferRelativeResize="0"/>
          <p:nvPr/>
        </p:nvPicPr>
        <p:blipFill rotWithShape="1">
          <a:blip r:embed="rId5">
            <a:alphaModFix/>
          </a:blip>
          <a:srcRect b="3533" l="0" r="30473" t="68466"/>
          <a:stretch/>
        </p:blipFill>
        <p:spPr>
          <a:xfrm>
            <a:off x="4565474" y="2666700"/>
            <a:ext cx="4533949" cy="20085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